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anose="020B0604020202020204" charset="0"/>
      <p:regular r:id="rId20"/>
    </p:embeddedFont>
    <p:embeddedFont>
      <p:font typeface="Source Sans 3" panose="020B0604020202020204" charset="0"/>
      <p:regular r:id="rId21"/>
    </p:embeddedFont>
    <p:embeddedFont>
      <p:font typeface="Source Serif 4 Semi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909"/>
    <a:srgbClr val="BC1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72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Assignment One: 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Management in MATLAB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64194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Presentation by Group 19 2025</a:t>
            </a:r>
            <a:endParaRPr lang="en-US" sz="1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1E9CE2-DE92-4E03-AA65-8FC912CCE6DF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1855"/>
            <a:ext cx="8308300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Approval &amp; Team Members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2350" y="1613416"/>
            <a:ext cx="1322570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report, produced under our collective efforts, covers converting tables to structural arrays, outputting variables, and writing codes for attribute storage.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2350" y="2481382"/>
            <a:ext cx="13225701" cy="5209103"/>
          </a:xfrm>
          <a:prstGeom prst="roundRect">
            <a:avLst>
              <a:gd name="adj" fmla="val 16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9970" y="2489002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10828" y="261699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NTALE JOASH KATEREGA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17194" y="261699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BU/UG/2024/2595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9749" y="2616994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2305" y="2616994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09970" y="3066098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10828" y="3194090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WANYAMA JOSEPH EROGO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217194" y="3194090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BU/UP/2024/1077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19749" y="3194090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822305" y="3194090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9970" y="3643193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10828" y="3771186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KAKULU ALFRED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217194" y="3771186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BU/UP/2024/0981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9749" y="3771186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MEB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822305" y="3771186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9970" y="4220289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0828" y="4348282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OKORI DARIOUS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17194" y="4348282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BU/UP/2024/1061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19749" y="4348282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822305" y="4348282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09970" y="4797385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10828" y="4925378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ALITEMA VICTOR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217194" y="4925378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BU/UP/2024/5098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519749" y="4925378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822305" y="4925378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09970" y="5374481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10828" y="5502473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AMASO SUSAN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4217194" y="5502473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BU/UP/2025/5435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7519749" y="5502473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PTI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0822305" y="5502473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709970" y="5951577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10828" y="6079569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SIKUKU BELIZER RUTH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4217194" y="6079569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BU/UP/2024/0846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7519749" y="6079569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AMI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0822305" y="6079569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40" name="Shape 38"/>
          <p:cNvSpPr/>
          <p:nvPr/>
        </p:nvSpPr>
        <p:spPr>
          <a:xfrm>
            <a:off x="709970" y="6528673"/>
            <a:ext cx="13210461" cy="577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910828" y="6656665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TWICHIRIZE FLORENCE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4217194" y="6656665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BU/UP/2022/</a:t>
            </a:r>
            <a:endParaRPr lang="en-US" sz="1550" dirty="0"/>
          </a:p>
        </p:txBody>
      </p:sp>
      <p:sp>
        <p:nvSpPr>
          <p:cNvPr id="43" name="Text 41"/>
          <p:cNvSpPr/>
          <p:nvPr/>
        </p:nvSpPr>
        <p:spPr>
          <a:xfrm>
            <a:off x="7519749" y="6656665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10822305" y="6656665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45" name="Shape 43"/>
          <p:cNvSpPr/>
          <p:nvPr/>
        </p:nvSpPr>
        <p:spPr>
          <a:xfrm>
            <a:off x="276017" y="7092696"/>
            <a:ext cx="13210461" cy="577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10828" y="7233761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OKWI NICHOLAS</a:t>
            </a:r>
            <a:endParaRPr lang="en-US" sz="1550" dirty="0"/>
          </a:p>
        </p:txBody>
      </p:sp>
      <p:sp>
        <p:nvSpPr>
          <p:cNvPr id="47" name="Text 45"/>
          <p:cNvSpPr/>
          <p:nvPr/>
        </p:nvSpPr>
        <p:spPr>
          <a:xfrm>
            <a:off x="4217194" y="7233761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BU/UP/2024/4457</a:t>
            </a:r>
            <a:endParaRPr lang="en-US" sz="1550" dirty="0"/>
          </a:p>
        </p:txBody>
      </p:sp>
      <p:sp>
        <p:nvSpPr>
          <p:cNvPr id="48" name="Text 46"/>
          <p:cNvSpPr/>
          <p:nvPr/>
        </p:nvSpPr>
        <p:spPr>
          <a:xfrm>
            <a:off x="7519749" y="7233761"/>
            <a:ext cx="289369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WAR</a:t>
            </a:r>
            <a:endParaRPr lang="en-US" sz="1550" dirty="0"/>
          </a:p>
        </p:txBody>
      </p:sp>
      <p:sp>
        <p:nvSpPr>
          <p:cNvPr id="49" name="Text 47"/>
          <p:cNvSpPr/>
          <p:nvPr/>
        </p:nvSpPr>
        <p:spPr>
          <a:xfrm>
            <a:off x="10822305" y="7233761"/>
            <a:ext cx="289750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✓</a:t>
            </a:r>
            <a:endParaRPr lang="en-US" sz="15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BAEADE-AF2C-4C5C-8AE4-EB22D17D8600}"/>
              </a:ext>
            </a:extLst>
          </p:cNvPr>
          <p:cNvSpPr/>
          <p:nvPr/>
        </p:nvSpPr>
        <p:spPr>
          <a:xfrm>
            <a:off x="12848095" y="7733654"/>
            <a:ext cx="1782305" cy="495946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024981C-87E1-483A-8FE0-165094494624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092" y="585549"/>
            <a:ext cx="7673816" cy="1381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Study Methodology: Data Processing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35092" y="2282428"/>
            <a:ext cx="7673816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Effective data processing is a core competency in engineering and data science. MATLAB provides powerful tools for importing, organising, analysing, and exporting datasets.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5092" y="352663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5092" y="3860721"/>
            <a:ext cx="373189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7" name="Text 4"/>
          <p:cNvSpPr/>
          <p:nvPr/>
        </p:nvSpPr>
        <p:spPr>
          <a:xfrm>
            <a:off x="735092" y="4011454"/>
            <a:ext cx="325838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Acquisition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5092" y="4482822"/>
            <a:ext cx="3731895" cy="1007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Downloaded multi-year water pollution and disease data from Kaggle.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7013" y="352663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7013" y="3860721"/>
            <a:ext cx="3731895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1" name="Text 8"/>
          <p:cNvSpPr/>
          <p:nvPr/>
        </p:nvSpPr>
        <p:spPr>
          <a:xfrm>
            <a:off x="4677013" y="4011454"/>
            <a:ext cx="299180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Organisation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677013" y="4482822"/>
            <a:ext cx="3731895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the dataset into an organised, manipulable format.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5092" y="585835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35092" y="6192441"/>
            <a:ext cx="7673816" cy="2286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5" name="Text 12"/>
          <p:cNvSpPr/>
          <p:nvPr/>
        </p:nvSpPr>
        <p:spPr>
          <a:xfrm>
            <a:off x="735092" y="6343174"/>
            <a:ext cx="276379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Objectives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735092" y="6814542"/>
            <a:ext cx="7673816" cy="141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Read dataset into MATLAB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Split data by year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to arrays, export to Excel </a:t>
            </a:r>
          </a:p>
          <a:p>
            <a:pPr marL="285750" indent="-28575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student information.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807" y="1605505"/>
            <a:ext cx="8646200" cy="437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Kaggle Data Acquisition &amp; Design Process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65296" y="3018968"/>
            <a:ext cx="292238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Steps to Obtain Kaggle Data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65296" y="3599356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for kaggle.com.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65296" y="404810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 account and log in.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65296" y="4520068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for desired document</a:t>
            </a: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65296" y="499203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Download the zip file (containing .csv and .pdf).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84983" y="3029173"/>
            <a:ext cx="2058829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Design Process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484983" y="349297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Organised meetings to review lecture notes and modules.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484983" y="3943533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personal information for student data storage.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484983" y="4525918"/>
            <a:ext cx="668774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Inquired from other groups for progress and ideas.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484983" y="5024608"/>
            <a:ext cx="6687741" cy="257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Wrote and debugged the MATLAB code collaboratively.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E46087-FFCC-4CA2-8BFC-3E698B049593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3D6C62-F81A-46F9-B65B-AA0A0AE78634}"/>
              </a:ext>
            </a:extLst>
          </p:cNvPr>
          <p:cNvSpPr/>
          <p:nvPr/>
        </p:nvSpPr>
        <p:spPr>
          <a:xfrm>
            <a:off x="837724" y="93023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BC14B0"/>
                </a:solidFill>
                <a:latin typeface="Dela Gothic One" panose="020B0604020202020204" charset="-128"/>
                <a:ea typeface="Dela Gothic One" panose="020B0604020202020204" charset="-128"/>
                <a:cs typeface="Source Serif 4 Semi Bold" pitchFamily="34" charset="-120"/>
              </a:rPr>
              <a:t>Our Design Process</a:t>
            </a:r>
            <a:endParaRPr lang="en-US" sz="4400" dirty="0">
              <a:solidFill>
                <a:srgbClr val="BC14B0"/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C98F13-43B8-4262-A385-EDA88726D922}"/>
              </a:ext>
            </a:extLst>
          </p:cNvPr>
          <p:cNvSpPr/>
          <p:nvPr/>
        </p:nvSpPr>
        <p:spPr>
          <a:xfrm>
            <a:off x="837724" y="21130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collaborative approach to developing and refining our MATLAB script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3407841-5F74-49AC-86BC-688E24B0A481}"/>
              </a:ext>
            </a:extLst>
          </p:cNvPr>
          <p:cNvSpPr/>
          <p:nvPr/>
        </p:nvSpPr>
        <p:spPr>
          <a:xfrm>
            <a:off x="1872972" y="3178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Organised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Meetings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DDB5367-B9BC-495E-85EE-97E6E5FE6345}"/>
              </a:ext>
            </a:extLst>
          </p:cNvPr>
          <p:cNvSpPr/>
          <p:nvPr/>
        </p:nvSpPr>
        <p:spPr>
          <a:xfrm>
            <a:off x="837724" y="367367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Reviewed lecture notes and modules to brainstorm code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42A1569-F38E-450A-A761-957C7E1B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85935918-022E-41AB-9F05-CC03C26FE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06" y="3668792"/>
            <a:ext cx="358140" cy="447675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C435A9A2-DF88-4B85-AA9B-F30468D1E11F}"/>
              </a:ext>
            </a:extLst>
          </p:cNvPr>
          <p:cNvSpPr/>
          <p:nvPr/>
        </p:nvSpPr>
        <p:spPr>
          <a:xfrm>
            <a:off x="9941243" y="27704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Shared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Information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17EA952-D455-4594-B75A-35900B37CDB2}"/>
              </a:ext>
            </a:extLst>
          </p:cNvPr>
          <p:cNvSpPr/>
          <p:nvPr/>
        </p:nvSpPr>
        <p:spPr>
          <a:xfrm>
            <a:off x="9941243" y="3266003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Discussed personal backgrounds and interests.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AB4A2A2E-FF38-4A49-A3DC-AC70DB28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DD359219-EF8A-4350-93A5-A9E1C7639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604" y="3405902"/>
            <a:ext cx="358140" cy="447675"/>
          </a:xfrm>
          <a:prstGeom prst="rect">
            <a:avLst/>
          </a:prstGeom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C0815C4C-00F8-4BC9-9C2F-8906B7599D23}"/>
              </a:ext>
            </a:extLst>
          </p:cNvPr>
          <p:cNvSpPr/>
          <p:nvPr/>
        </p:nvSpPr>
        <p:spPr>
          <a:xfrm>
            <a:off x="10061019" y="4401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Inquired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Progress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81D5CE4-4730-40A3-88D5-26A378235ABA}"/>
              </a:ext>
            </a:extLst>
          </p:cNvPr>
          <p:cNvSpPr/>
          <p:nvPr/>
        </p:nvSpPr>
        <p:spPr>
          <a:xfrm>
            <a:off x="10061019" y="4897041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</a:t>
            </a: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ained insights from other groups to refine ideas.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CA97CB0B-6F4A-457F-BE94-ACB756FD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888DBBAA-E095-448B-956C-75F6A3C90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421" y="5125998"/>
            <a:ext cx="358140" cy="358140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4E74AC95-385C-401C-91C0-75413F82AD26}"/>
              </a:ext>
            </a:extLst>
          </p:cNvPr>
          <p:cNvSpPr/>
          <p:nvPr/>
        </p:nvSpPr>
        <p:spPr>
          <a:xfrm>
            <a:off x="9941243" y="60325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Wrote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Code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71C29862-012E-46AF-80BF-7F978B8CE611}"/>
              </a:ext>
            </a:extLst>
          </p:cNvPr>
          <p:cNvSpPr/>
          <p:nvPr/>
        </p:nvSpPr>
        <p:spPr>
          <a:xfrm>
            <a:off x="9941243" y="6528078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the script for both assignment numbers.</a:t>
            </a:r>
            <a:endParaRPr lang="en-US" sz="18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Image 6" descr="preencoded.png">
            <a:extLst>
              <a:ext uri="{FF2B5EF4-FFF2-40B4-BE49-F238E27FC236}">
                <a16:creationId xmlns:a16="http://schemas.microsoft.com/office/drawing/2014/main" id="{6FAD0C35-2DB5-4118-9834-9C1A28E7C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89E17068-6962-461B-9077-C067664D9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729" y="6379488"/>
            <a:ext cx="358140" cy="447675"/>
          </a:xfrm>
          <a:prstGeom prst="rect">
            <a:avLst/>
          </a:prstGeom>
        </p:spPr>
      </p:pic>
      <p:sp>
        <p:nvSpPr>
          <p:cNvPr id="20" name="Text 10">
            <a:extLst>
              <a:ext uri="{FF2B5EF4-FFF2-40B4-BE49-F238E27FC236}">
                <a16:creationId xmlns:a16="http://schemas.microsoft.com/office/drawing/2014/main" id="{7F7946E2-A4E3-4B18-8225-56ACB8FD11C0}"/>
              </a:ext>
            </a:extLst>
          </p:cNvPr>
          <p:cNvSpPr/>
          <p:nvPr/>
        </p:nvSpPr>
        <p:spPr>
          <a:xfrm>
            <a:off x="1693545" y="5624751"/>
            <a:ext cx="29956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Performed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Debugging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6BB52B87-1209-46D0-9E86-DE32595717DF}"/>
              </a:ext>
            </a:extLst>
          </p:cNvPr>
          <p:cNvSpPr/>
          <p:nvPr/>
        </p:nvSpPr>
        <p:spPr>
          <a:xfrm>
            <a:off x="837724" y="612028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chemeClr val="accent2">
                    <a:lumMod val="20000"/>
                    <a:lumOff val="8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Collaboratively identified and fixed errors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22" name="Image 8" descr="preencoded.png">
            <a:extLst>
              <a:ext uri="{FF2B5EF4-FFF2-40B4-BE49-F238E27FC236}">
                <a16:creationId xmlns:a16="http://schemas.microsoft.com/office/drawing/2014/main" id="{3E0F2ED9-3FAA-4D1E-ACC7-2502CABBFB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765227"/>
            <a:ext cx="4534138" cy="4534138"/>
          </a:xfrm>
          <a:prstGeom prst="rect">
            <a:avLst/>
          </a:prstGeom>
        </p:spPr>
      </p:pic>
      <p:pic>
        <p:nvPicPr>
          <p:cNvPr id="23" name="Image 9" descr="preencoded.png">
            <a:extLst>
              <a:ext uri="{FF2B5EF4-FFF2-40B4-BE49-F238E27FC236}">
                <a16:creationId xmlns:a16="http://schemas.microsoft.com/office/drawing/2014/main" id="{F7C96064-96EB-4F8E-87CC-9DA79B45EB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0952" y="5551289"/>
            <a:ext cx="358140" cy="35814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EFE539C-71EE-45FF-A9A6-AFCEDD076A8A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7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0522" y="505107"/>
            <a:ext cx="12926096" cy="1172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Methodology: Data Processing in MATLAB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22" y="1944572"/>
            <a:ext cx="939424" cy="13415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9585" y="2122690"/>
            <a:ext cx="2472155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Extracting Data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609585" y="2522502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"readtable("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function to import the dataset: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wpmain = readtable("water_pollution_disease.csv","ReadVariableNames",true);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22" y="3286169"/>
            <a:ext cx="939424" cy="1333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09585" y="3464286"/>
            <a:ext cx="3563986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Separating Data by Year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609585" y="3864098"/>
            <a:ext cx="719915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logical indexing to separate data for each year into individual tables (e.g.,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wp_2000 = wpmain(wpmain.Year == 2000, :);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22" y="4620145"/>
            <a:ext cx="939424" cy="13415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9584" y="4798262"/>
            <a:ext cx="459229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Constructing Structural Arrays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609585" y="5198074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tables into structural arrays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table2struct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wp_2000_a = table2struct(wp_2000);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22" y="5961741"/>
            <a:ext cx="939424" cy="13415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09585" y="6139859"/>
            <a:ext cx="267565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Exporting to Excel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609585" y="6539670"/>
            <a:ext cx="719915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arrays back to tables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struct2table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exported to a single workbook with separate sheets for each year using </a:t>
            </a:r>
            <a:r>
              <a:rPr lang="en-US" sz="140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writetable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B096CE-2387-402C-BCAD-14D4A99AD4BA}"/>
              </a:ext>
            </a:extLst>
          </p:cNvPr>
          <p:cNvSpPr/>
          <p:nvPr/>
        </p:nvSpPr>
        <p:spPr>
          <a:xfrm>
            <a:off x="12631119" y="7485681"/>
            <a:ext cx="1999281" cy="743919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3AEAB58-2A2C-4082-8A33-030F899857B9}"/>
              </a:ext>
            </a:extLst>
          </p:cNvPr>
          <p:cNvSpPr/>
          <p:nvPr/>
        </p:nvSpPr>
        <p:spPr>
          <a:xfrm>
            <a:off x="547211" y="429935"/>
            <a:ext cx="7105650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chemeClr val="accent4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  <a:cs typeface="Dela Gothic One" panose="020B0604020202020204" charset="-128"/>
              </a:rPr>
              <a:t>Group Member Data: Structured Storage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592D17B-CF85-4B7C-9957-5CF23B77B859}"/>
              </a:ext>
            </a:extLst>
          </p:cNvPr>
          <p:cNvSpPr/>
          <p:nvPr/>
        </p:nvSpPr>
        <p:spPr>
          <a:xfrm>
            <a:off x="547211" y="1068944"/>
            <a:ext cx="13535978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Utilising MATLAB structs to store detailed information for each group member.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4AFE09E-A9B7-49A3-B83B-DB9F44C13466}"/>
              </a:ext>
            </a:extLst>
          </p:cNvPr>
          <p:cNvSpPr/>
          <p:nvPr/>
        </p:nvSpPr>
        <p:spPr>
          <a:xfrm>
            <a:off x="547211" y="1628299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7334FD4-8A95-47FC-82D2-BEFB16E8D807}"/>
              </a:ext>
            </a:extLst>
          </p:cNvPr>
          <p:cNvSpPr/>
          <p:nvPr/>
        </p:nvSpPr>
        <p:spPr>
          <a:xfrm>
            <a:off x="524351" y="1628299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DA3A58E-1FA4-44A2-B78B-79C1447B94B7}"/>
              </a:ext>
            </a:extLst>
          </p:cNvPr>
          <p:cNvSpPr/>
          <p:nvPr/>
        </p:nvSpPr>
        <p:spPr>
          <a:xfrm>
            <a:off x="794980" y="1807488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NTALE JOASH</a:t>
            </a: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1CE016F-8454-4A8A-9F32-2D3BCBDF402B}"/>
              </a:ext>
            </a:extLst>
          </p:cNvPr>
          <p:cNvSpPr/>
          <p:nvPr/>
        </p:nvSpPr>
        <p:spPr>
          <a:xfrm>
            <a:off x="794980" y="2131100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BU/UG/2024/2595Course: WARInterest: VIDEO GAMES</a:t>
            </a:r>
            <a:endParaRPr lang="en-US" sz="12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B8AB3D18-592B-4AEA-9A88-5D19F91F15CE}"/>
              </a:ext>
            </a:extLst>
          </p:cNvPr>
          <p:cNvSpPr/>
          <p:nvPr/>
        </p:nvSpPr>
        <p:spPr>
          <a:xfrm>
            <a:off x="7393305" y="1628299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85B694BC-9690-4867-AD31-CA533F02F0A9}"/>
              </a:ext>
            </a:extLst>
          </p:cNvPr>
          <p:cNvSpPr/>
          <p:nvPr/>
        </p:nvSpPr>
        <p:spPr>
          <a:xfrm>
            <a:off x="7370445" y="1628299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5AF0AD4-4A36-4A64-896D-18C3987C9336}"/>
              </a:ext>
            </a:extLst>
          </p:cNvPr>
          <p:cNvSpPr/>
          <p:nvPr/>
        </p:nvSpPr>
        <p:spPr>
          <a:xfrm>
            <a:off x="7641074" y="1807488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OKORI DARIOUS</a:t>
            </a:r>
            <a:endParaRPr lang="en-US" sz="14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AB3D6C4-DF90-4065-80C1-8FF53C3D91A9}"/>
              </a:ext>
            </a:extLst>
          </p:cNvPr>
          <p:cNvSpPr/>
          <p:nvPr/>
        </p:nvSpPr>
        <p:spPr>
          <a:xfrm>
            <a:off x="7641074" y="2131100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BU/UP/2024/1061Course: WARInterest: FOOTBALL</a:t>
            </a:r>
            <a:endParaRPr lang="en-US" sz="12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47BDBD10-213E-4DFA-B37A-F7C0F520FED8}"/>
              </a:ext>
            </a:extLst>
          </p:cNvPr>
          <p:cNvSpPr/>
          <p:nvPr/>
        </p:nvSpPr>
        <p:spPr>
          <a:xfrm>
            <a:off x="547211" y="3216712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7C317616-4A64-4DCE-AC8D-83386D45B50A}"/>
              </a:ext>
            </a:extLst>
          </p:cNvPr>
          <p:cNvSpPr/>
          <p:nvPr/>
        </p:nvSpPr>
        <p:spPr>
          <a:xfrm>
            <a:off x="524351" y="3216712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4795B5DD-8E69-4ACD-BEEA-32C5E8ACCE3B}"/>
              </a:ext>
            </a:extLst>
          </p:cNvPr>
          <p:cNvSpPr/>
          <p:nvPr/>
        </p:nvSpPr>
        <p:spPr>
          <a:xfrm>
            <a:off x="794980" y="3395901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KAKULU ALFRED</a:t>
            </a:r>
            <a:endParaRPr lang="en-US" sz="14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8F5B735E-1FF5-4C04-B413-61A4FF194367}"/>
              </a:ext>
            </a:extLst>
          </p:cNvPr>
          <p:cNvSpPr/>
          <p:nvPr/>
        </p:nvSpPr>
        <p:spPr>
          <a:xfrm>
            <a:off x="794980" y="3719513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BU/UP/2024/0981Course: MEBInterest: FOOTBALL</a:t>
            </a:r>
            <a:endParaRPr lang="en-US" sz="120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F928883E-E2BE-410C-BD80-4EDE7F2F26FD}"/>
              </a:ext>
            </a:extLst>
          </p:cNvPr>
          <p:cNvSpPr/>
          <p:nvPr/>
        </p:nvSpPr>
        <p:spPr>
          <a:xfrm>
            <a:off x="7393305" y="3216712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7" name="Shape 15">
            <a:extLst>
              <a:ext uri="{FF2B5EF4-FFF2-40B4-BE49-F238E27FC236}">
                <a16:creationId xmlns:a16="http://schemas.microsoft.com/office/drawing/2014/main" id="{BFC8C253-284F-4ACC-98F7-FBD529BDEA89}"/>
              </a:ext>
            </a:extLst>
          </p:cNvPr>
          <p:cNvSpPr/>
          <p:nvPr/>
        </p:nvSpPr>
        <p:spPr>
          <a:xfrm>
            <a:off x="7370445" y="3216712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7FC6E3C5-BF60-428A-8B31-B79ABB45B7B3}"/>
              </a:ext>
            </a:extLst>
          </p:cNvPr>
          <p:cNvSpPr/>
          <p:nvPr/>
        </p:nvSpPr>
        <p:spPr>
          <a:xfrm>
            <a:off x="7641074" y="3395901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AMASO SUSAN</a:t>
            </a:r>
            <a:endParaRPr lang="en-US" sz="14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A18FB4E9-0603-43B1-AB7B-517A437BDE08}"/>
              </a:ext>
            </a:extLst>
          </p:cNvPr>
          <p:cNvSpPr/>
          <p:nvPr/>
        </p:nvSpPr>
        <p:spPr>
          <a:xfrm>
            <a:off x="7641074" y="3719513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BU/UP/2025/5435Course: PTIInterest: SINGING</a:t>
            </a:r>
            <a:endParaRPr lang="en-US" sz="12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1447C03B-015C-45F4-A068-702687913EBC}"/>
              </a:ext>
            </a:extLst>
          </p:cNvPr>
          <p:cNvSpPr/>
          <p:nvPr/>
        </p:nvSpPr>
        <p:spPr>
          <a:xfrm>
            <a:off x="547211" y="4805124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1" name="Shape 19">
            <a:extLst>
              <a:ext uri="{FF2B5EF4-FFF2-40B4-BE49-F238E27FC236}">
                <a16:creationId xmlns:a16="http://schemas.microsoft.com/office/drawing/2014/main" id="{B229B4FE-9A5D-4F80-89A8-64328E8A2F28}"/>
              </a:ext>
            </a:extLst>
          </p:cNvPr>
          <p:cNvSpPr/>
          <p:nvPr/>
        </p:nvSpPr>
        <p:spPr>
          <a:xfrm>
            <a:off x="524351" y="4805124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886071F7-6E86-44A4-AB4D-2CA76DF7A070}"/>
              </a:ext>
            </a:extLst>
          </p:cNvPr>
          <p:cNvSpPr/>
          <p:nvPr/>
        </p:nvSpPr>
        <p:spPr>
          <a:xfrm>
            <a:off x="794980" y="4984313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ALITEMA VICTOR</a:t>
            </a:r>
            <a:endParaRPr lang="en-US" sz="14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AFAF2FB3-D76C-4C9E-8C95-7A7AFB980B26}"/>
              </a:ext>
            </a:extLst>
          </p:cNvPr>
          <p:cNvSpPr/>
          <p:nvPr/>
        </p:nvSpPr>
        <p:spPr>
          <a:xfrm>
            <a:off x="794980" y="5307925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BU/UP/2024/5098Course: WARInterest: EXCELLENCE</a:t>
            </a:r>
            <a:endParaRPr lang="en-US" sz="12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89480863-FCC0-4343-8C53-FF5A0894C79D}"/>
              </a:ext>
            </a:extLst>
          </p:cNvPr>
          <p:cNvSpPr/>
          <p:nvPr/>
        </p:nvSpPr>
        <p:spPr>
          <a:xfrm>
            <a:off x="7393305" y="4805124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3AF7A6E6-482B-4F27-B2CB-9892E6480720}"/>
              </a:ext>
            </a:extLst>
          </p:cNvPr>
          <p:cNvSpPr/>
          <p:nvPr/>
        </p:nvSpPr>
        <p:spPr>
          <a:xfrm>
            <a:off x="7370445" y="4805124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A547D8C5-D7B9-4C2E-9DB4-48C13AB0E4E7}"/>
              </a:ext>
            </a:extLst>
          </p:cNvPr>
          <p:cNvSpPr/>
          <p:nvPr/>
        </p:nvSpPr>
        <p:spPr>
          <a:xfrm>
            <a:off x="7641074" y="4984313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OKWI NICHOLAS</a:t>
            </a:r>
            <a:endParaRPr lang="en-US" sz="14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3BED1424-8CD6-49B5-BAD2-C1F6E91CC33A}"/>
              </a:ext>
            </a:extLst>
          </p:cNvPr>
          <p:cNvSpPr/>
          <p:nvPr/>
        </p:nvSpPr>
        <p:spPr>
          <a:xfrm>
            <a:off x="7641074" y="5307925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BU/UP/2024/4457Course: WARInterest: MUSIC</a:t>
            </a:r>
            <a:endParaRPr lang="en-US" sz="1200" dirty="0"/>
          </a:p>
        </p:txBody>
      </p:sp>
      <p:sp>
        <p:nvSpPr>
          <p:cNvPr id="28" name="Shape 26">
            <a:extLst>
              <a:ext uri="{FF2B5EF4-FFF2-40B4-BE49-F238E27FC236}">
                <a16:creationId xmlns:a16="http://schemas.microsoft.com/office/drawing/2014/main" id="{D17815D4-28F1-41FC-8EE7-740BFA9C27A9}"/>
              </a:ext>
            </a:extLst>
          </p:cNvPr>
          <p:cNvSpPr/>
          <p:nvPr/>
        </p:nvSpPr>
        <p:spPr>
          <a:xfrm>
            <a:off x="547211" y="6393537"/>
            <a:ext cx="6689765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DDF267DA-8B35-4F8C-AF95-C3F87DB5EC77}"/>
              </a:ext>
            </a:extLst>
          </p:cNvPr>
          <p:cNvSpPr/>
          <p:nvPr/>
        </p:nvSpPr>
        <p:spPr>
          <a:xfrm>
            <a:off x="524351" y="6393537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30" name="Text 28">
            <a:extLst>
              <a:ext uri="{FF2B5EF4-FFF2-40B4-BE49-F238E27FC236}">
                <a16:creationId xmlns:a16="http://schemas.microsoft.com/office/drawing/2014/main" id="{0299971B-5A65-4244-A8B2-531F77D31F9E}"/>
              </a:ext>
            </a:extLst>
          </p:cNvPr>
          <p:cNvSpPr/>
          <p:nvPr/>
        </p:nvSpPr>
        <p:spPr>
          <a:xfrm>
            <a:off x="794980" y="6572726"/>
            <a:ext cx="209442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SIKUKU BELIZER RUTH</a:t>
            </a:r>
            <a:endParaRPr lang="en-US" sz="1400" dirty="0"/>
          </a:p>
        </p:txBody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CDDFDD5B-C20A-408D-B74F-283E39DB9D1E}"/>
              </a:ext>
            </a:extLst>
          </p:cNvPr>
          <p:cNvSpPr/>
          <p:nvPr/>
        </p:nvSpPr>
        <p:spPr>
          <a:xfrm>
            <a:off x="794980" y="6896338"/>
            <a:ext cx="6262807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BU/UP/2024/0846Course: AMIInterest: FOOD</a:t>
            </a:r>
            <a:endParaRPr lang="en-US" sz="1200" dirty="0"/>
          </a:p>
        </p:txBody>
      </p:sp>
      <p:sp>
        <p:nvSpPr>
          <p:cNvPr id="32" name="Shape 30">
            <a:extLst>
              <a:ext uri="{FF2B5EF4-FFF2-40B4-BE49-F238E27FC236}">
                <a16:creationId xmlns:a16="http://schemas.microsoft.com/office/drawing/2014/main" id="{FE8D96AD-A957-456B-9D51-5383CA75AA9A}"/>
              </a:ext>
            </a:extLst>
          </p:cNvPr>
          <p:cNvSpPr/>
          <p:nvPr/>
        </p:nvSpPr>
        <p:spPr>
          <a:xfrm>
            <a:off x="7393305" y="6393537"/>
            <a:ext cx="6689884" cy="1432084"/>
          </a:xfrm>
          <a:prstGeom prst="roundRect">
            <a:avLst>
              <a:gd name="adj" fmla="val 766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33" name="Shape 31">
            <a:extLst>
              <a:ext uri="{FF2B5EF4-FFF2-40B4-BE49-F238E27FC236}">
                <a16:creationId xmlns:a16="http://schemas.microsoft.com/office/drawing/2014/main" id="{9280DE47-B16F-4D08-B3A2-534572B33245}"/>
              </a:ext>
            </a:extLst>
          </p:cNvPr>
          <p:cNvSpPr/>
          <p:nvPr/>
        </p:nvSpPr>
        <p:spPr>
          <a:xfrm>
            <a:off x="7370445" y="6393537"/>
            <a:ext cx="91440" cy="1432084"/>
          </a:xfrm>
          <a:prstGeom prst="roundRect">
            <a:avLst>
              <a:gd name="adj" fmla="val 71813"/>
            </a:avLst>
          </a:prstGeom>
          <a:solidFill>
            <a:srgbClr val="BE49DF"/>
          </a:solidFill>
          <a:ln/>
        </p:spPr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87CBE304-CF15-420B-8B6B-DA940FEA758B}"/>
              </a:ext>
            </a:extLst>
          </p:cNvPr>
          <p:cNvSpPr/>
          <p:nvPr/>
        </p:nvSpPr>
        <p:spPr>
          <a:xfrm>
            <a:off x="7641074" y="6572726"/>
            <a:ext cx="2398752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WANYAMA JOSEPH EROGO</a:t>
            </a:r>
            <a:endParaRPr lang="en-US" sz="1400" dirty="0"/>
          </a:p>
        </p:txBody>
      </p:sp>
      <p:sp>
        <p:nvSpPr>
          <p:cNvPr id="35" name="Text 33">
            <a:extLst>
              <a:ext uri="{FF2B5EF4-FFF2-40B4-BE49-F238E27FC236}">
                <a16:creationId xmlns:a16="http://schemas.microsoft.com/office/drawing/2014/main" id="{82BC84F7-AEDE-4210-B0AD-B6D7C196BE18}"/>
              </a:ext>
            </a:extLst>
          </p:cNvPr>
          <p:cNvSpPr/>
          <p:nvPr/>
        </p:nvSpPr>
        <p:spPr>
          <a:xfrm>
            <a:off x="7641074" y="6896338"/>
            <a:ext cx="6262926" cy="75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Reg. No: BU/UP/2024/1077Course: WARInterest: BASKETBALL</a:t>
            </a:r>
            <a:endParaRPr lang="en-US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89D54C6-60D3-4015-976D-F5BEEC03446D}"/>
              </a:ext>
            </a:extLst>
          </p:cNvPr>
          <p:cNvSpPr/>
          <p:nvPr/>
        </p:nvSpPr>
        <p:spPr>
          <a:xfrm>
            <a:off x="12786102" y="7846100"/>
            <a:ext cx="1844298" cy="383500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8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033" y="590496"/>
            <a:ext cx="7332116" cy="42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Results &amp; Conclusions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48033" y="1543879"/>
            <a:ext cx="4990706" cy="625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Successful Data Handling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48033" y="2058400"/>
            <a:ext cx="12910339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was successfully imported, separated by years, organised into clean tables, and converted into arrays. These were then exported into a well-structured Excel workbook with clearly labelled sheets.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48033" y="2634246"/>
            <a:ext cx="11005214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struct variable for group members provided a compact way to store information for future analysis</a:t>
            </a:r>
            <a:r>
              <a:rPr lang="en-US" sz="10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48033" y="3237728"/>
            <a:ext cx="5750122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&amp; Overcoming Them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48032" y="3841210"/>
            <a:ext cx="12910340" cy="733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faced challenges with the heavy data volume during separation and struggled with importing images into the structural array's facial recognition column. Perseverance and collaborative effort helped us overcome these obstacles.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934B48-EB36-45CA-989D-D533FDE29CB8}"/>
              </a:ext>
            </a:extLst>
          </p:cNvPr>
          <p:cNvSpPr/>
          <p:nvPr/>
        </p:nvSpPr>
        <p:spPr>
          <a:xfrm>
            <a:off x="12631119" y="7604522"/>
            <a:ext cx="1999281" cy="625078"/>
          </a:xfrm>
          <a:prstGeom prst="roundRect">
            <a:avLst/>
          </a:prstGeom>
          <a:solidFill>
            <a:srgbClr val="0A0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709</Words>
  <Application>Microsoft Office PowerPoint</Application>
  <PresentationFormat>Custom</PresentationFormat>
  <Paragraphs>117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Dela Gothic One</vt:lpstr>
      <vt:lpstr>Dela Gothic One Light</vt:lpstr>
      <vt:lpstr>Source Sans 3</vt:lpstr>
      <vt:lpstr>Consolas</vt:lpstr>
      <vt:lpstr>Source Serif 4 Semi Bold</vt:lpstr>
      <vt:lpstr>Arial</vt:lpstr>
      <vt:lpstr>Calibri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Joash Ntale</dc:creator>
  <cp:lastModifiedBy>Joash</cp:lastModifiedBy>
  <cp:revision>6</cp:revision>
  <dcterms:created xsi:type="dcterms:W3CDTF">2025-09-22T18:24:20Z</dcterms:created>
  <dcterms:modified xsi:type="dcterms:W3CDTF">2025-09-22T21:48:18Z</dcterms:modified>
</cp:coreProperties>
</file>